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8E8B60A-FDF9-4258-8763-E490E47C098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B9667-D1AA-44BC-A875-B050609DF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76074F-E3C6-4E6C-9DD3-BD0BDE169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8A47D4-4166-4F19-B8E7-2D18D8DB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6D6AF2-06B5-440B-945F-0CDF831D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1786FE-DCB2-4AF8-AABC-393EEEFB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1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416D5-5DE5-48B6-8F09-9B0FF92A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4D657F-41D4-438F-8C96-A3221B18D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7E6924-F515-418F-943B-632A4DE8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54BF7-5D9B-4246-BC8D-A1763651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D2E02-5EF4-47D5-80F5-AB8D1A35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80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E25BFA-CCEF-4AF7-9535-258E6E9DD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1403CA-2977-4FF6-9210-8796AF5FF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060F9B-1967-4716-9F35-49961704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318EDF-932C-4CA2-A2D9-5042A357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7BE76-8007-4F0A-8EDA-7AD28B2A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29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30A5D-8BB5-4CD0-AEDC-6102F08D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73D0F-10ED-46D3-9552-64603FAB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271801-96D1-4A5D-AD58-3E1A5F9D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8FFC3-B625-4E28-B895-452C2F45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2E4250-739D-4017-A6CD-307FF3E9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21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722B4-CDAC-4E1D-956B-C06314C9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A0AA1-1783-48B8-BEA4-D15747D2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53ACB-C98D-4DB5-86AD-B251D90C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B7E00-A90B-4846-88C5-D1A365C9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E57258-4858-4477-A39B-97014EF2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5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05B57-AF3A-4442-91B5-C270723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F7B8D1-6011-4DC5-86E8-65A45FA71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6EA1C8-17EA-48AA-A0BD-FAF6F678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5BDE6B-374F-4F5F-9516-08BD3E72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16549-D404-4C04-8165-2F20DFD1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DD364F-DF40-44DF-8B39-050D48DA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77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33EF3-5423-494D-8C73-057EAA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7EA70-ACD0-46D2-80D6-6FC0C978E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344311-6455-4858-AC30-D43ED4F7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D17D5-81F5-4C94-B68C-D847D7B9C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9EB7F0-1F9E-4656-B4C7-1D07A6682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9BE50D-E724-4623-910E-AFD2BE75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EFAC93-5F38-4A63-88FA-0AEA1C76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93120E-0E40-46AD-9FEC-4AFF6C44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95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3055D-3F8D-4D4C-9E1D-10484CA7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1B8EB2-90AD-4B1B-950B-CBF01F47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BFD2B6-776F-42C8-9A87-A47B7A5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02361B-EF7A-45AA-93DE-756BB03B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78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FD3E28-E1A7-40F3-BB5E-121FFF37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FAEE05-4FE7-4887-9877-4F0C7F62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F68733-60DB-42EB-B4CD-989008FB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18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19F4C-EC24-402D-ACF3-5F8AFCE7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6F403-A7DB-442E-9569-41251720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360CA8-D3DB-4E36-B28B-A9047A420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14488-0E03-4102-935A-25370C68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89F59E-0672-43C5-B9B0-D1E88597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75ABAB-0219-4F83-ACC4-AA31F594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0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6F1E6-F2A5-4DC0-9789-077D08C8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D9A9E0-67A9-4641-BB5E-BAD4B8271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03272F-C028-42FA-ADEA-F027AFBF3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4F735F-CFE6-4BC3-8FAA-2754876D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385969-65B0-4547-B2D5-93D20479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4B9A90-08CA-4E03-A53A-864F7B2B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53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9B6526-97F8-484F-94AA-6C52C921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47B678-063C-4A56-A37D-09759B27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08EF48-50BE-40E3-961D-C4A874EE7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39E8-01F8-431E-811C-FDC700EFA36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08203-9C69-444F-9A89-FF80DAF27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2B3884-6C4D-4AE4-B818-2AC15B8D3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FC83-5B6C-43E5-BB52-BB58D9AD1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0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F34B0B-8411-47F0-B3B8-5B5A1A8069F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0718" y="210629"/>
            <a:ext cx="10991049" cy="6436742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Dear students,  so far we have learnt about algebraic and geometrical representation of a pair of linear equations in two variables.</a:t>
            </a:r>
          </a:p>
          <a:p>
            <a:pPr marL="0" indent="0" algn="l">
              <a:buNone/>
            </a:pPr>
            <a:r>
              <a:rPr lang="en-US" dirty="0"/>
              <a:t> We have seen that when we represent a pair of linear equations or a system of equations graphically , the lines either intersect or coincide or are parallel to each other as shown below: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But, drawing graphs is not the only method of determining the graphical representation of a given system of linear equations.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B63885-B01E-463D-9266-415BA260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38" y="2345491"/>
            <a:ext cx="2700725" cy="2871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55B4FE-2184-44A7-920E-D7C58B3B8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92" y="2363434"/>
            <a:ext cx="3651247" cy="2853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E1E4EB-19A3-4391-9640-3497E9938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563" y="2321806"/>
            <a:ext cx="2995311" cy="2871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6536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711"/>
    </mc:Choice>
    <mc:Fallback>
      <p:transition spd="slow" advTm="39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A9CF64-3CF6-4A09-ADCE-4654D9A05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639" y="186431"/>
            <a:ext cx="11096377" cy="626923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Let us now begin with the exercise questions.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Ex- 3.2</a:t>
            </a:r>
          </a:p>
          <a:p>
            <a:r>
              <a:rPr lang="en-US" dirty="0">
                <a:solidFill>
                  <a:schemeClr val="tx1"/>
                </a:solidFill>
              </a:rPr>
              <a:t>Q1.(a)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10 students of Class X took part in a Mathematics quiz. If the number of girls is 4 more than the number of boys, find the number of boys and girls who took part in the quiz. </a:t>
            </a:r>
          </a:p>
          <a:p>
            <a:r>
              <a:rPr lang="en-US" dirty="0">
                <a:solidFill>
                  <a:schemeClr val="tx1"/>
                </a:solidFill>
              </a:rPr>
              <a:t> Solution: Let the number of girls participating in the quiz =x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and let the number of boys participating in the quiz =y</a:t>
            </a:r>
          </a:p>
          <a:p>
            <a:r>
              <a:rPr lang="en-US" dirty="0">
                <a:solidFill>
                  <a:schemeClr val="tx1"/>
                </a:solidFill>
              </a:rPr>
              <a:t>According to the question, </a:t>
            </a:r>
          </a:p>
          <a:p>
            <a:r>
              <a:rPr lang="en-US" dirty="0">
                <a:solidFill>
                  <a:schemeClr val="tx1"/>
                </a:solidFill>
              </a:rPr>
              <a:t>        x + y =10                   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      and                             </a:t>
            </a:r>
          </a:p>
          <a:p>
            <a:r>
              <a:rPr lang="en-US" dirty="0">
                <a:solidFill>
                  <a:schemeClr val="tx1"/>
                </a:solidFill>
              </a:rPr>
              <a:t>       x = 4 + 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				           </a:t>
            </a:r>
          </a:p>
          <a:p>
            <a:r>
              <a:rPr lang="en-US" dirty="0">
                <a:solidFill>
                  <a:schemeClr val="tx1"/>
                </a:solidFill>
              </a:rPr>
              <a:t>The graph for the above system of equation looks like </a:t>
            </a:r>
          </a:p>
          <a:p>
            <a:r>
              <a:rPr lang="en-US" dirty="0">
                <a:solidFill>
                  <a:schemeClr val="tx1"/>
                </a:solidFill>
              </a:rPr>
              <a:t>From the graph, we get that the common solution is (7,3)</a:t>
            </a:r>
          </a:p>
          <a:p>
            <a:r>
              <a:rPr lang="en-US" dirty="0">
                <a:solidFill>
                  <a:schemeClr val="tx1"/>
                </a:solidFill>
              </a:rPr>
              <a:t>i.e. No. of girls= 7 and </a:t>
            </a:r>
          </a:p>
          <a:p>
            <a:r>
              <a:rPr lang="en-US" dirty="0">
                <a:solidFill>
                  <a:schemeClr val="tx1"/>
                </a:solidFill>
              </a:rPr>
              <a:t>      No. of boys =3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476C187-F347-4B8D-8979-3673FCF94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333636"/>
              </p:ext>
            </p:extLst>
          </p:nvPr>
        </p:nvGraphicFramePr>
        <p:xfrm>
          <a:off x="981456" y="2915448"/>
          <a:ext cx="2081025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215">
                  <a:extLst>
                    <a:ext uri="{9D8B030D-6E8A-4147-A177-3AD203B41FA5}">
                      <a16:colId xmlns:a16="http://schemas.microsoft.com/office/drawing/2014/main" xmlns="" val="1769483222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xmlns="" val="1713108561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xmlns="" val="388873335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xmlns="" val="252002056"/>
                    </a:ext>
                  </a:extLst>
                </a:gridCol>
              </a:tblGrid>
              <a:tr h="265343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8735279"/>
                  </a:ext>
                </a:extLst>
              </a:tr>
              <a:tr h="298997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52050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31FF160E-D076-4420-97CA-939A44276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953328"/>
              </p:ext>
            </p:extLst>
          </p:nvPr>
        </p:nvGraphicFramePr>
        <p:xfrm>
          <a:off x="881750" y="3942552"/>
          <a:ext cx="258438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097">
                  <a:extLst>
                    <a:ext uri="{9D8B030D-6E8A-4147-A177-3AD203B41FA5}">
                      <a16:colId xmlns:a16="http://schemas.microsoft.com/office/drawing/2014/main" xmlns="" val="960735591"/>
                    </a:ext>
                  </a:extLst>
                </a:gridCol>
                <a:gridCol w="646097">
                  <a:extLst>
                    <a:ext uri="{9D8B030D-6E8A-4147-A177-3AD203B41FA5}">
                      <a16:colId xmlns:a16="http://schemas.microsoft.com/office/drawing/2014/main" xmlns="" val="559166153"/>
                    </a:ext>
                  </a:extLst>
                </a:gridCol>
                <a:gridCol w="646097">
                  <a:extLst>
                    <a:ext uri="{9D8B030D-6E8A-4147-A177-3AD203B41FA5}">
                      <a16:colId xmlns:a16="http://schemas.microsoft.com/office/drawing/2014/main" xmlns="" val="3241137058"/>
                    </a:ext>
                  </a:extLst>
                </a:gridCol>
                <a:gridCol w="646097">
                  <a:extLst>
                    <a:ext uri="{9D8B030D-6E8A-4147-A177-3AD203B41FA5}">
                      <a16:colId xmlns:a16="http://schemas.microsoft.com/office/drawing/2014/main" xmlns="" val="2134521165"/>
                    </a:ext>
                  </a:extLst>
                </a:gridCol>
              </a:tblGrid>
              <a:tr h="223541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8194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02853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E8E4FC-CD3A-4846-9047-B411AADC8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/>
          <a:stretch/>
        </p:blipFill>
        <p:spPr>
          <a:xfrm>
            <a:off x="7831170" y="2259712"/>
            <a:ext cx="3379374" cy="33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B9A7B4A-DA96-446E-9394-72D9E607CD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9768" y="365760"/>
                <a:ext cx="11484864" cy="64008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Now , do the second part of the question 1 in your notebook.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us now begin with the second question: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Q2.</a:t>
                </a:r>
                <a:r>
                  <a:rPr lang="en-US" dirty="0"/>
                  <a:t/>
                </a:r>
                <a:r>
                  <a:rPr lang="en-US" dirty="0">
                    <a:solidFill>
                      <a:schemeClr val="tx1"/>
                    </a:solidFill>
                  </a:rPr>
                  <a:t>On comparing the ratios,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find out whether the lines representing the following pairs of linear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equations intersect at a point, are parallel or coincident: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Now , complete the rest of the parts of question 2 in your notebook.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9A7B4A-DA96-446E-9394-72D9E607C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9768" y="365760"/>
                <a:ext cx="11484864" cy="6400800"/>
              </a:xfrm>
              <a:blipFill>
                <a:blip r:embed="rId2"/>
                <a:stretch>
                  <a:fillRect l="-531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F8505B-624A-46C4-A153-810CA96C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183" y="2152846"/>
            <a:ext cx="6220222" cy="39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6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A15692-5DE6-4B5B-B86D-89C2CA9833C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360" y="406400"/>
                <a:ext cx="11176000" cy="61061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Let us now discuss Q3 from the exercise.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</a:rPr>
                  <a:t>Q3. </a:t>
                </a:r>
                <a:r>
                  <a:rPr lang="en-US" sz="2800" dirty="0">
                    <a:solidFill>
                      <a:schemeClr val="tx1"/>
                    </a:solidFill>
                  </a:rPr>
                  <a:t>On comparing the ratios,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2800" dirty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find out whether the following pair of linear equations are consistent, or inconsistent.</a:t>
                </a:r>
                <a:endParaRPr lang="es-ES" sz="2800" dirty="0">
                  <a:solidFill>
                    <a:schemeClr val="tx1"/>
                  </a:solidFill>
                </a:endParaRPr>
              </a:p>
              <a:p>
                <a:r>
                  <a:rPr lang="es-ES" sz="2800" dirty="0">
                    <a:solidFill>
                      <a:schemeClr val="tx1"/>
                    </a:solidFill>
                  </a:rPr>
                  <a:t>Solution : (i) 3x + 2y = 5 ;  2x – 3y = 7</a:t>
                </a:r>
              </a:p>
              <a:p>
                <a:r>
                  <a:rPr lang="es-ES" sz="2800" dirty="0">
                    <a:solidFill>
                      <a:schemeClr val="tx1"/>
                    </a:solidFill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2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-5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- 3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=- 7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Then</a:t>
                </a:r>
                <a:r>
                  <a:rPr lang="en-US" sz="3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/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Clearly,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Thus, the above pair of equations are consistent with a unique solution.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Note: Complete the rest of the parts of question 3, question 4 and question 5 in your notebook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A15692-5DE6-4B5B-B86D-89C2CA983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360" y="406400"/>
                <a:ext cx="11176000" cy="6106159"/>
              </a:xfrm>
              <a:blipFill>
                <a:blip r:embed="rId2"/>
                <a:stretch>
                  <a:fillRect l="-982" t="-2098" r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5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67FCABD-27AF-49C3-BCF4-DCE9A82EFFB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0862" y="445477"/>
                <a:ext cx="10964984" cy="60491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 6. Given the linear equation 2x + 3y – 8 = 0, write another linear equation in two variables such that the geometrical representation of the pair so formed is: </a:t>
                </a:r>
              </a:p>
              <a:p>
                <a:pPr marL="514350" indent="-514350">
                  <a:buAutoNum type="romanLcParenBoth"/>
                </a:pPr>
                <a:r>
                  <a:rPr lang="en-US" dirty="0">
                    <a:solidFill>
                      <a:srgbClr val="7030A0"/>
                    </a:solidFill>
                  </a:rPr>
                  <a:t>intersecting lines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Solution: (</a:t>
                </a:r>
                <a:r>
                  <a:rPr lang="en-US" dirty="0" err="1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) We know that for a system of equations to represent intersecting lines, the condition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satisfied by the set of equations.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are already given one of the equations. We should frame another equation in such a manner that the given condition is satisfied.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example, if we choose the other equation to be 3x+2y-9=0, the condition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gets satisfied.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 we can say that the equation 3x+2y-9=0 along with 2x + 3y – 8 = 0 represents intersecting lines.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Similarly , 2x-3y-8=0 along with 2x + 3y – 8 = 0 also represents intersecting lines.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Thus,  we can have infinitely many such equations which along with the given equation satisfy the condition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represent intersecting lines.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Now, complete the next two parts of the question in your Mathematics notebook.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7FCABD-27AF-49C3-BCF4-DCE9A82EF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0862" y="445477"/>
                <a:ext cx="10964984" cy="6049108"/>
              </a:xfrm>
              <a:blipFill>
                <a:blip r:embed="rId2"/>
                <a:stretch>
                  <a:fillRect l="-723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375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9B06B1-B0CD-4C89-BB59-5655CCC2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69" y="284481"/>
            <a:ext cx="11086731" cy="639153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Q7. Draw the graphs of the equations x – y + 1 = 0 and 3x + 2y – 12 = 0. Determine the coordinates of the vertices of the triangle formed by these lines and the x-axis, and shade the triangular region.</a:t>
            </a:r>
          </a:p>
          <a:p>
            <a:r>
              <a:rPr lang="en-US" dirty="0">
                <a:solidFill>
                  <a:schemeClr val="tx1"/>
                </a:solidFill>
              </a:rPr>
              <a:t>Solution: For equation x – y + 1 = 0, we have following points which lie on the line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equation 3x + 2y – 12 = 0, we have following points which lie on the line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graph for the above equations is given by: </a:t>
            </a:r>
          </a:p>
          <a:p>
            <a:r>
              <a:rPr lang="en-US" dirty="0">
                <a:solidFill>
                  <a:schemeClr val="tx1"/>
                </a:solidFill>
              </a:rPr>
              <a:t>Clearly, the solution for the equations is </a:t>
            </a:r>
          </a:p>
          <a:p>
            <a:r>
              <a:rPr lang="en-US" dirty="0">
                <a:solidFill>
                  <a:schemeClr val="tx1"/>
                </a:solidFill>
              </a:rPr>
              <a:t>x=2, y=3. </a:t>
            </a:r>
          </a:p>
          <a:p>
            <a:r>
              <a:rPr lang="en-US" dirty="0">
                <a:solidFill>
                  <a:schemeClr val="tx1"/>
                </a:solidFill>
              </a:rPr>
              <a:t>The vertices of the required </a:t>
            </a:r>
          </a:p>
          <a:p>
            <a:r>
              <a:rPr lang="en-US" dirty="0">
                <a:solidFill>
                  <a:schemeClr val="tx1"/>
                </a:solidFill>
              </a:rPr>
              <a:t>triangle are given by (2,3); (- 1,0) and (4,0).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6D13FA7C-0E51-4A89-9B57-9979BB1F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5492719"/>
              </p:ext>
            </p:extLst>
          </p:nvPr>
        </p:nvGraphicFramePr>
        <p:xfrm>
          <a:off x="1056442" y="1870309"/>
          <a:ext cx="2787588" cy="819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701">
                  <a:extLst>
                    <a:ext uri="{9D8B030D-6E8A-4147-A177-3AD203B41FA5}">
                      <a16:colId xmlns:a16="http://schemas.microsoft.com/office/drawing/2014/main" xmlns="" val="3061358441"/>
                    </a:ext>
                  </a:extLst>
                </a:gridCol>
                <a:gridCol w="752629">
                  <a:extLst>
                    <a:ext uri="{9D8B030D-6E8A-4147-A177-3AD203B41FA5}">
                      <a16:colId xmlns:a16="http://schemas.microsoft.com/office/drawing/2014/main" xmlns="" val="1223913580"/>
                    </a:ext>
                  </a:extLst>
                </a:gridCol>
                <a:gridCol w="752629">
                  <a:extLst>
                    <a:ext uri="{9D8B030D-6E8A-4147-A177-3AD203B41FA5}">
                      <a16:colId xmlns:a16="http://schemas.microsoft.com/office/drawing/2014/main" xmlns="" val="3198260626"/>
                    </a:ext>
                  </a:extLst>
                </a:gridCol>
                <a:gridCol w="752629">
                  <a:extLst>
                    <a:ext uri="{9D8B030D-6E8A-4147-A177-3AD203B41FA5}">
                      <a16:colId xmlns:a16="http://schemas.microsoft.com/office/drawing/2014/main" xmlns="" val="3206024539"/>
                    </a:ext>
                  </a:extLst>
                </a:gridCol>
              </a:tblGrid>
              <a:tr h="406985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926490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5322597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ADDA87AF-93B4-464C-8926-E77CEECA6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467168"/>
              </p:ext>
            </p:extLst>
          </p:nvPr>
        </p:nvGraphicFramePr>
        <p:xfrm>
          <a:off x="914398" y="3429000"/>
          <a:ext cx="3071676" cy="819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919">
                  <a:extLst>
                    <a:ext uri="{9D8B030D-6E8A-4147-A177-3AD203B41FA5}">
                      <a16:colId xmlns:a16="http://schemas.microsoft.com/office/drawing/2014/main" xmlns="" val="1231444237"/>
                    </a:ext>
                  </a:extLst>
                </a:gridCol>
                <a:gridCol w="767919">
                  <a:extLst>
                    <a:ext uri="{9D8B030D-6E8A-4147-A177-3AD203B41FA5}">
                      <a16:colId xmlns:a16="http://schemas.microsoft.com/office/drawing/2014/main" xmlns="" val="3245277089"/>
                    </a:ext>
                  </a:extLst>
                </a:gridCol>
                <a:gridCol w="767919">
                  <a:extLst>
                    <a:ext uri="{9D8B030D-6E8A-4147-A177-3AD203B41FA5}">
                      <a16:colId xmlns:a16="http://schemas.microsoft.com/office/drawing/2014/main" xmlns="" val="1285243416"/>
                    </a:ext>
                  </a:extLst>
                </a:gridCol>
                <a:gridCol w="767919">
                  <a:extLst>
                    <a:ext uri="{9D8B030D-6E8A-4147-A177-3AD203B41FA5}">
                      <a16:colId xmlns:a16="http://schemas.microsoft.com/office/drawing/2014/main" xmlns="" val="862332419"/>
                    </a:ext>
                  </a:extLst>
                </a:gridCol>
              </a:tblGrid>
              <a:tr h="409812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4182559"/>
                  </a:ext>
                </a:extLst>
              </a:tr>
              <a:tr h="409812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67159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120EF5-D4BD-47AD-911A-84DE0BD5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012" y="3429000"/>
            <a:ext cx="3340834" cy="27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3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EC429-B2F0-4A93-B0D4-1EEA66E94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262" y="209549"/>
            <a:ext cx="7896225" cy="842963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PRACTICE</a:t>
            </a:r>
            <a:r>
              <a:rPr lang="en-US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4813D2-2E56-403C-AF42-F2CC464AB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052512"/>
            <a:ext cx="11229975" cy="525303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100" b="1" dirty="0"/>
              <a:t>Questions for practice ( From assignment )</a:t>
            </a:r>
          </a:p>
          <a:p>
            <a:pPr algn="l"/>
            <a:r>
              <a:rPr lang="en-US" sz="3600" dirty="0"/>
              <a:t>1</a:t>
            </a:r>
            <a:r>
              <a:rPr lang="en-US" sz="3600" b="1" dirty="0"/>
              <a:t>. </a:t>
            </a:r>
            <a:r>
              <a:rPr lang="en-IN" sz="4000" dirty="0"/>
              <a:t>Solve graphically: 2x + y = 6; 2x – y + 2 = 0</a:t>
            </a:r>
            <a:endParaRPr lang="en-US" sz="4000" dirty="0"/>
          </a:p>
          <a:p>
            <a:pPr algn="l"/>
            <a:r>
              <a:rPr lang="en-IN" sz="4400" dirty="0"/>
              <a:t>Find the ratio of the area of  two triangles formed by the lines representing these equations with  the x-axis and the lines with the line x=0.</a:t>
            </a:r>
          </a:p>
          <a:p>
            <a:pPr algn="l"/>
            <a:endParaRPr lang="en-IN" sz="4400" dirty="0"/>
          </a:p>
          <a:p>
            <a:pPr algn="l"/>
            <a:r>
              <a:rPr lang="en-IN" sz="4400" dirty="0"/>
              <a:t>2. Draw the graphs of the given equation : 2x+y=2; 2x+y=6.</a:t>
            </a:r>
            <a:r>
              <a:rPr lang="en-US" sz="4400" dirty="0"/>
              <a:t> </a:t>
            </a:r>
            <a:r>
              <a:rPr lang="en-IN" sz="4400" dirty="0"/>
              <a:t>Find the coordinates of the trapezium formed by these lines. Also find its area.</a:t>
            </a:r>
          </a:p>
          <a:p>
            <a:pPr algn="l"/>
            <a:endParaRPr lang="en-IN" sz="4400" dirty="0"/>
          </a:p>
          <a:p>
            <a:pPr algn="l"/>
            <a:r>
              <a:rPr lang="en-IN" sz="4400" dirty="0"/>
              <a:t>3. Draw the graphs of the </a:t>
            </a:r>
            <a:r>
              <a:rPr lang="en-IN" sz="4400"/>
              <a:t>equations: </a:t>
            </a:r>
            <a:r>
              <a:rPr lang="en-IN" sz="4400" dirty="0"/>
              <a:t>x + 3y = 6 ; 2x – 3y = 12 and hence find a if </a:t>
            </a:r>
          </a:p>
          <a:p>
            <a:pPr algn="l"/>
            <a:r>
              <a:rPr lang="en-IN" sz="4400" dirty="0"/>
              <a:t>3x + 2y = 3+ a . Find the area of the triangle formed by these lines with Y-axis</a:t>
            </a:r>
          </a:p>
          <a:p>
            <a:pPr algn="l"/>
            <a:endParaRPr lang="en-IN" sz="4400" dirty="0"/>
          </a:p>
          <a:p>
            <a:pPr algn="l"/>
            <a:r>
              <a:rPr lang="en-US" sz="4400" dirty="0"/>
              <a:t>4. </a:t>
            </a:r>
            <a:r>
              <a:rPr lang="en-IN" sz="4400" dirty="0"/>
              <a:t>Show graphically that the pair of linear equations 2x – 2y -2 = 0; 4x -4y -10 = 0 is inconsistent.</a:t>
            </a:r>
            <a:endParaRPr lang="en-US" sz="4400" dirty="0"/>
          </a:p>
          <a:p>
            <a:pPr algn="l"/>
            <a:r>
              <a:rPr lang="en-IN" dirty="0"/>
              <a:t>                                                                </a:t>
            </a:r>
            <a:endParaRPr lang="en-US" dirty="0"/>
          </a:p>
          <a:p>
            <a:r>
              <a:rPr lang="en-IN" dirty="0"/>
              <a:t>                    </a:t>
            </a:r>
            <a:endParaRPr lang="en-US" dirty="0"/>
          </a:p>
          <a:p>
            <a:r>
              <a:rPr lang="en-IN" dirty="0"/>
              <a:t>               </a:t>
            </a:r>
            <a:endParaRPr lang="en-US" dirty="0"/>
          </a:p>
          <a:p>
            <a:r>
              <a:rPr lang="en-IN" dirty="0"/>
              <a:t> 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560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CDEB667-53B7-4DC2-A2A6-7DB011247E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68171" y="479395"/>
                <a:ext cx="10779279" cy="56102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system of equations represented by the given graph is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x- 2y=0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3x+4y=20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the above system of linear equations is compared to the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general system of linear equations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US" b="0" dirty="0">
                    <a:solidFill>
                      <a:schemeClr val="tx1"/>
                    </a:solidFill>
                  </a:rPr>
                  <a:t>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= -2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=0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4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=-20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Note that , here,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Thus, graph for system of equations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would represent intersecting lines.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DEB667-53B7-4DC2-A2A6-7DB011247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8171" y="479395"/>
                <a:ext cx="10779279" cy="5610256"/>
              </a:xfrm>
              <a:blipFill>
                <a:blip r:embed="rId2"/>
                <a:stretch>
                  <a:fillRect l="-848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F68E25-D74F-4D2E-842F-57D02215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42" y="768350"/>
            <a:ext cx="3117698" cy="24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4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0BD2D5-B96A-4C1A-912A-A5B46F43733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90617" y="355107"/>
                <a:ext cx="11336785" cy="610783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system of equations represented by the given graph is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2x+3y=9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4x+6y=18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Comparing the above system of equations with the general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system of equations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get that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3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=-9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6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=-18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Here,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So, we see that if for a system of equations,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true, then the graph for the same represents coinciding lines.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0BD2D5-B96A-4C1A-912A-A5B46F437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0617" y="355107"/>
                <a:ext cx="11336785" cy="6107837"/>
              </a:xfrm>
              <a:blipFill>
                <a:blip r:embed="rId2"/>
                <a:stretch>
                  <a:fillRect l="-806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42C037-3362-425D-84D3-D017F982D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962" y="471040"/>
            <a:ext cx="3817398" cy="29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1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92326E-83A8-4F6E-A0DA-ADC899B0244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2861" y="284085"/>
                <a:ext cx="11443317" cy="637416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system of equations represented by the given graph is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x+2y-4=0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2x+4y-12=0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Again, let us compare the above system of equations with the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general system of equations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2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-4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4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-12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note that for the above system of equations,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So, for a system of equations if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its graphical representation would be parallel lines.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92326E-83A8-4F6E-A0DA-ADC899B02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2861" y="284085"/>
                <a:ext cx="11443317" cy="6374167"/>
              </a:xfrm>
              <a:blipFill>
                <a:blip r:embed="rId2"/>
                <a:stretch>
                  <a:fillRect l="-799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826DE7-073C-4387-9C9A-40D97E21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921" y="421984"/>
            <a:ext cx="2995311" cy="28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3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DEBD5-4D9D-467C-918E-BF9DD9AE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51" y="399496"/>
            <a:ext cx="11010099" cy="5672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Recall that every point which lies on the straight line is said to be its solution.</a:t>
            </a:r>
          </a:p>
          <a:p>
            <a:r>
              <a:rPr lang="en-US" dirty="0">
                <a:solidFill>
                  <a:schemeClr val="tx1"/>
                </a:solidFill>
              </a:rPr>
              <a:t>For example, consider the following equation again</a:t>
            </a:r>
          </a:p>
          <a:p>
            <a:r>
              <a:rPr lang="es-ES" b="1" dirty="0"/>
              <a:t>x – 2 y =0</a:t>
            </a:r>
          </a:p>
          <a:p>
            <a:r>
              <a:rPr lang="es-ES" dirty="0">
                <a:solidFill>
                  <a:schemeClr val="tx1"/>
                </a:solidFill>
              </a:rPr>
              <a:t>The </a:t>
            </a:r>
            <a:r>
              <a:rPr lang="es-ES" dirty="0" err="1">
                <a:solidFill>
                  <a:schemeClr val="tx1"/>
                </a:solidFill>
              </a:rPr>
              <a:t>solution</a:t>
            </a:r>
            <a:r>
              <a:rPr lang="es-ES" dirty="0">
                <a:solidFill>
                  <a:schemeClr val="tx1"/>
                </a:solidFill>
              </a:rPr>
              <a:t> set 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above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equation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given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by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Which means that the points (2,1); (4,2)and (6,3)lie on the line represented by the given equation.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9F2B8F60-CCA1-4CC0-A434-B650E0269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633143"/>
              </p:ext>
            </p:extLst>
          </p:nvPr>
        </p:nvGraphicFramePr>
        <p:xfrm>
          <a:off x="673717" y="2308769"/>
          <a:ext cx="812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7571104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959279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6772246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706623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500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04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07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D3BC0-EA0B-43F1-964D-2FE150F1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3" y="233863"/>
            <a:ext cx="10515600" cy="5344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CONSISTENCY AND INCONSISTENCY OF A SYSTEM OF LINEAR EQUATIONS IN TWO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72A5D1-B9B6-4369-906D-27E1ECBA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00831"/>
            <a:ext cx="10515600" cy="49888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have already seen graphical representation of a system of equations.</a:t>
            </a:r>
          </a:p>
          <a:p>
            <a:r>
              <a:rPr lang="en-US" dirty="0">
                <a:solidFill>
                  <a:schemeClr val="tx1"/>
                </a:solidFill>
              </a:rPr>
              <a:t>If the lines intersect, they meet each other at exactly one point</a:t>
            </a:r>
          </a:p>
          <a:p>
            <a:r>
              <a:rPr lang="en-US" dirty="0">
                <a:solidFill>
                  <a:schemeClr val="tx1"/>
                </a:solidFill>
              </a:rPr>
              <a:t>i.e. they share a common solution. </a:t>
            </a:r>
          </a:p>
          <a:p>
            <a:r>
              <a:rPr lang="en-US" dirty="0">
                <a:solidFill>
                  <a:schemeClr val="tx1"/>
                </a:solidFill>
              </a:rPr>
              <a:t>In the graph we see that the lines represented by the</a:t>
            </a:r>
          </a:p>
          <a:p>
            <a:r>
              <a:rPr lang="en-US" dirty="0">
                <a:solidFill>
                  <a:schemeClr val="tx1"/>
                </a:solidFill>
              </a:rPr>
              <a:t> equations  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x- 2y=0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3x+4y=20 </a:t>
            </a:r>
          </a:p>
          <a:p>
            <a:r>
              <a:rPr lang="en-US" dirty="0">
                <a:solidFill>
                  <a:schemeClr val="tx1"/>
                </a:solidFill>
              </a:rPr>
              <a:t>meet at the point (4,2). </a:t>
            </a:r>
          </a:p>
          <a:p>
            <a:r>
              <a:rPr lang="en-US" dirty="0">
                <a:solidFill>
                  <a:schemeClr val="tx1"/>
                </a:solidFill>
              </a:rPr>
              <a:t>Therefore, (4,2) is their unique or common solution.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46F97C-0C73-469A-8B45-D3D65A5A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186" y="2064490"/>
            <a:ext cx="3117698" cy="24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9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9256B-A5C7-4A4E-9E8C-900022267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466345"/>
            <a:ext cx="10826242" cy="56233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Consider the following system of equations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Now just look at the graph for the above system of equations. </a:t>
            </a:r>
          </a:p>
          <a:p>
            <a:r>
              <a:rPr lang="en-US" dirty="0">
                <a:solidFill>
                  <a:schemeClr val="tx1"/>
                </a:solidFill>
              </a:rPr>
              <a:t>As it can be seen that the graph represents coinciding lines.</a:t>
            </a:r>
          </a:p>
          <a:p>
            <a:r>
              <a:rPr lang="en-US" dirty="0">
                <a:solidFill>
                  <a:schemeClr val="tx1"/>
                </a:solidFill>
              </a:rPr>
              <a:t>This is because of the fact that the equations in the given system</a:t>
            </a:r>
          </a:p>
          <a:p>
            <a:r>
              <a:rPr lang="en-US" dirty="0">
                <a:solidFill>
                  <a:schemeClr val="tx1"/>
                </a:solidFill>
              </a:rPr>
              <a:t>are  dependent. </a:t>
            </a:r>
          </a:p>
          <a:p>
            <a:r>
              <a:rPr lang="en-US" dirty="0">
                <a:solidFill>
                  <a:schemeClr val="tx1"/>
                </a:solidFill>
              </a:rPr>
              <a:t>By dependent equations we mean that one equation can be derived from the other.</a:t>
            </a:r>
          </a:p>
          <a:p>
            <a:r>
              <a:rPr lang="en-US" dirty="0">
                <a:solidFill>
                  <a:schemeClr val="tx1"/>
                </a:solidFill>
              </a:rPr>
              <a:t>Here it is evident that the second equation  4x+6y=18 can be derived from the first equation 2x+3y=9 by multiplying it by 2.</a:t>
            </a:r>
          </a:p>
          <a:p>
            <a:r>
              <a:rPr lang="en-US" dirty="0">
                <a:solidFill>
                  <a:schemeClr val="tx1"/>
                </a:solidFill>
              </a:rPr>
              <a:t>Therefore, both the equations will have a common solution set.</a:t>
            </a:r>
          </a:p>
          <a:p>
            <a:r>
              <a:rPr lang="en-US" dirty="0">
                <a:solidFill>
                  <a:schemeClr val="tx1"/>
                </a:solidFill>
              </a:rPr>
              <a:t>Graphically, we can see that these equations meet each other at infinitely many points.</a:t>
            </a:r>
          </a:p>
          <a:p>
            <a:r>
              <a:rPr lang="en-US" dirty="0">
                <a:solidFill>
                  <a:schemeClr val="tx1"/>
                </a:solidFill>
              </a:rPr>
              <a:t>Thus , the system has infinitely many solutions.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2B12F3-0A7C-4005-9743-4363838E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913" y="557597"/>
            <a:ext cx="2700725" cy="28714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7249F5-0C22-4673-8923-75F9E73D5935}"/>
              </a:ext>
            </a:extLst>
          </p:cNvPr>
          <p:cNvSpPr/>
          <p:nvPr/>
        </p:nvSpPr>
        <p:spPr>
          <a:xfrm>
            <a:off x="919361" y="904173"/>
            <a:ext cx="1415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2x+3y=9</a:t>
            </a:r>
          </a:p>
          <a:p>
            <a:r>
              <a:rPr lang="en-US" sz="2000" dirty="0"/>
              <a:t>4x+6y=18</a:t>
            </a:r>
          </a:p>
        </p:txBody>
      </p:sp>
    </p:spTree>
    <p:extLst>
      <p:ext uri="{BB962C8B-B14F-4D97-AF65-F5344CB8AC3E}">
        <p14:creationId xmlns:p14="http://schemas.microsoft.com/office/powerpoint/2010/main" xmlns="" val="9656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35CEA1-313F-4B9D-99D8-C5BA8AF5C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37" y="1171851"/>
            <a:ext cx="11079332" cy="4856087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Note: Make a note of the fact that a system of equations is said to be consistent if it has </a:t>
            </a:r>
            <a:r>
              <a:rPr lang="en-US" sz="3600" dirty="0" err="1">
                <a:solidFill>
                  <a:srgbClr val="FF0000"/>
                </a:solidFill>
              </a:rPr>
              <a:t>atleast</a:t>
            </a:r>
            <a:r>
              <a:rPr lang="en-US" sz="3600" dirty="0">
                <a:solidFill>
                  <a:srgbClr val="FF0000"/>
                </a:solidFill>
              </a:rPr>
              <a:t> one common solution.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Thus, a system of equations is said to be </a:t>
            </a:r>
            <a:r>
              <a:rPr lang="en-US" sz="3600" dirty="0">
                <a:solidFill>
                  <a:srgbClr val="00B050"/>
                </a:solidFill>
              </a:rPr>
              <a:t>consistent </a:t>
            </a:r>
            <a:r>
              <a:rPr lang="en-US" sz="3600" dirty="0">
                <a:solidFill>
                  <a:schemeClr val="tx1"/>
                </a:solidFill>
              </a:rPr>
              <a:t>if it has a </a:t>
            </a:r>
            <a:r>
              <a:rPr lang="en-US" sz="3600" dirty="0">
                <a:solidFill>
                  <a:srgbClr val="00B050"/>
                </a:solidFill>
              </a:rPr>
              <a:t>unique solution </a:t>
            </a:r>
            <a:r>
              <a:rPr lang="en-US" sz="3600" dirty="0">
                <a:solidFill>
                  <a:schemeClr val="tx1"/>
                </a:solidFill>
              </a:rPr>
              <a:t>or </a:t>
            </a:r>
            <a:r>
              <a:rPr lang="en-US" sz="3600" dirty="0">
                <a:solidFill>
                  <a:srgbClr val="00B050"/>
                </a:solidFill>
              </a:rPr>
              <a:t>infinitely many solutions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>
                <a:solidFill>
                  <a:srgbClr val="0070C0"/>
                </a:solidFill>
              </a:rPr>
              <a:t>graphical representation </a:t>
            </a:r>
            <a:r>
              <a:rPr lang="en-US" sz="3600" dirty="0">
                <a:solidFill>
                  <a:schemeClr val="tx1"/>
                </a:solidFill>
              </a:rPr>
              <a:t>for a </a:t>
            </a:r>
            <a:r>
              <a:rPr lang="en-US" sz="3600" dirty="0">
                <a:solidFill>
                  <a:srgbClr val="0070C0"/>
                </a:solidFill>
              </a:rPr>
              <a:t>consistent system </a:t>
            </a:r>
            <a:r>
              <a:rPr lang="en-US" sz="3600" dirty="0">
                <a:solidFill>
                  <a:schemeClr val="tx1"/>
                </a:solidFill>
              </a:rPr>
              <a:t>is either </a:t>
            </a:r>
            <a:r>
              <a:rPr lang="en-US" sz="3600" dirty="0">
                <a:solidFill>
                  <a:srgbClr val="0070C0"/>
                </a:solidFill>
              </a:rPr>
              <a:t>intersecting lines or coinciding lines.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1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050C7F-7570-48D8-B567-0A7A81E3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82" y="568171"/>
            <a:ext cx="10823667" cy="552147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Finally let us consider the system of equations: </a:t>
            </a:r>
          </a:p>
          <a:p>
            <a:r>
              <a:rPr lang="en-US" dirty="0">
                <a:solidFill>
                  <a:schemeClr val="tx1"/>
                </a:solidFill>
              </a:rPr>
              <a:t>x+2y-4=0 </a:t>
            </a:r>
          </a:p>
          <a:p>
            <a:r>
              <a:rPr lang="en-US" dirty="0">
                <a:solidFill>
                  <a:schemeClr val="tx1"/>
                </a:solidFill>
              </a:rPr>
              <a:t>2x+4y-12=0</a:t>
            </a:r>
          </a:p>
          <a:p>
            <a:r>
              <a:rPr lang="en-US" dirty="0">
                <a:solidFill>
                  <a:schemeClr val="tx1"/>
                </a:solidFill>
              </a:rPr>
              <a:t>Clearly, the graphical representation of the above system is </a:t>
            </a:r>
          </a:p>
          <a:p>
            <a:r>
              <a:rPr lang="en-US" dirty="0">
                <a:solidFill>
                  <a:schemeClr val="tx1"/>
                </a:solidFill>
              </a:rPr>
              <a:t>parallel lines, i.e. these lines do not meet each other at any</a:t>
            </a:r>
          </a:p>
          <a:p>
            <a:r>
              <a:rPr lang="en-US" dirty="0">
                <a:solidFill>
                  <a:schemeClr val="tx1"/>
                </a:solidFill>
              </a:rPr>
              <a:t> point.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these equations do not have any common </a:t>
            </a:r>
          </a:p>
          <a:p>
            <a:r>
              <a:rPr lang="en-US" dirty="0">
                <a:solidFill>
                  <a:schemeClr val="tx1"/>
                </a:solidFill>
              </a:rPr>
              <a:t>solution.</a:t>
            </a:r>
          </a:p>
          <a:p>
            <a:r>
              <a:rPr lang="en-US" dirty="0">
                <a:solidFill>
                  <a:schemeClr val="tx1"/>
                </a:solidFill>
              </a:rPr>
              <a:t>Thus, they represent a system with no solution.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system of equations with no solution is said to be inconsistent. </a:t>
            </a:r>
          </a:p>
          <a:p>
            <a:r>
              <a:rPr lang="en-US" b="1" dirty="0">
                <a:solidFill>
                  <a:srgbClr val="7030A0"/>
                </a:solidFill>
              </a:rPr>
              <a:t>Now check out this video to recapitulate whatever we have learnt so far.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34EAED-6080-4739-B509-F3C38D24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607" y="848112"/>
            <a:ext cx="2995311" cy="28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7|12.9|3.6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879</Words>
  <Application>Microsoft Office PowerPoint</Application>
  <PresentationFormat>Custom</PresentationFormat>
  <Paragraphs>150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CONSISTENCY AND INCONSISTENCY OF A SYSTEM OF LINEAR EQUATIONS IN TWO VARIABLES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PRACTICE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 Singh</dc:creator>
  <cp:lastModifiedBy>rajni bala</cp:lastModifiedBy>
  <cp:revision>64</cp:revision>
  <dcterms:created xsi:type="dcterms:W3CDTF">2020-03-20T07:52:01Z</dcterms:created>
  <dcterms:modified xsi:type="dcterms:W3CDTF">2020-04-15T10:12:10Z</dcterms:modified>
</cp:coreProperties>
</file>